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97" r:id="rId6"/>
    <p:sldId id="296" r:id="rId7"/>
    <p:sldId id="257" r:id="rId8"/>
    <p:sldId id="258" r:id="rId9"/>
    <p:sldId id="260" r:id="rId10"/>
    <p:sldId id="277" r:id="rId11"/>
    <p:sldId id="278" r:id="rId12"/>
    <p:sldId id="276" r:id="rId13"/>
    <p:sldId id="292" r:id="rId14"/>
    <p:sldId id="275" r:id="rId15"/>
    <p:sldId id="261" r:id="rId16"/>
    <p:sldId id="280" r:id="rId17"/>
    <p:sldId id="290" r:id="rId18"/>
    <p:sldId id="285" r:id="rId19"/>
    <p:sldId id="266" r:id="rId20"/>
    <p:sldId id="286" r:id="rId21"/>
    <p:sldId id="288" r:id="rId22"/>
    <p:sldId id="284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1629F"/>
    <a:srgbClr val="5B5D76"/>
    <a:srgbClr val="C91219"/>
    <a:srgbClr val="C4655E"/>
    <a:srgbClr val="ECE8DD"/>
    <a:srgbClr val="CB6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8"/>
    <p:restoredTop sz="94684"/>
  </p:normalViewPr>
  <p:slideViewPr>
    <p:cSldViewPr snapToGrid="0" snapToObjects="1">
      <p:cViewPr>
        <p:scale>
          <a:sx n="80" d="100"/>
          <a:sy n="80" d="100"/>
        </p:scale>
        <p:origin x="3504" y="16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94D5-6981-9746-B616-02864FD35DED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C31D9-969C-1B4D-890B-DACE27A8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IN BUSINESS </a:t>
            </a:r>
            <a:r>
              <a:rPr lang="mr-IN" dirty="0"/>
              <a:t>–</a:t>
            </a:r>
            <a:r>
              <a:rPr lang="en-US" dirty="0"/>
              <a:t> people lining up to get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31D9-969C-1B4D-890B-DACE27A84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not going to get out</a:t>
            </a:r>
            <a:r>
              <a:rPr lang="en-US" baseline="0" dirty="0"/>
              <a:t> of our problems by cutting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31D9-969C-1B4D-890B-DACE27A84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follows function  -  each of these has a set of benefits and set of pitfalls</a:t>
            </a:r>
            <a:r>
              <a:rPr lang="mr-IN" dirty="0"/>
              <a:t>…</a:t>
            </a:r>
            <a:r>
              <a:rPr lang="en-CA" dirty="0"/>
              <a:t> </a:t>
            </a:r>
            <a:r>
              <a:rPr lang="en-CA" dirty="0" err="1"/>
              <a:t>ehst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31D9-969C-1B4D-890B-DACE27A84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commonality of all the CEOs coming together </a:t>
            </a:r>
            <a:r>
              <a:rPr lang="mr-IN" dirty="0"/>
              <a:t>–</a:t>
            </a:r>
            <a:r>
              <a:rPr lang="en-US" dirty="0"/>
              <a:t> pages 6&amp;7 from interview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31D9-969C-1B4D-890B-DACE27A84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31D9-969C-1B4D-890B-DACE27A848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E5AA-20AF-4840-8E73-FD739ABF7205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91152-0DEB-384C-9447-7E4B584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50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5605"/>
            <a:ext cx="57912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17966" y="-1544320"/>
            <a:ext cx="10245634" cy="416560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0500" y="2693767"/>
            <a:ext cx="551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4655E"/>
                </a:solidFill>
                <a:latin typeface="Rockwell Condensed" charset="0"/>
                <a:ea typeface="Rockwell Condensed" charset="0"/>
                <a:cs typeface="Rockwell Condensed" charset="0"/>
              </a:rPr>
              <a:t>The Future of Rural Healthcare:</a:t>
            </a:r>
          </a:p>
          <a:p>
            <a:r>
              <a:rPr lang="en-US" sz="3200" b="1" i="1" dirty="0">
                <a:solidFill>
                  <a:srgbClr val="C4655E"/>
                </a:solidFill>
                <a:latin typeface="Rockwell Condensed" charset="0"/>
                <a:ea typeface="Rockwell Condensed" charset="0"/>
                <a:cs typeface="Rockwell Condensed" charset="0"/>
              </a:rPr>
              <a:t>An Expert Panel Discussion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0500" y="345307"/>
            <a:ext cx="64254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66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Stop Competing</a:t>
            </a:r>
          </a:p>
          <a:p>
            <a:pPr>
              <a:lnSpc>
                <a:spcPts val="6600"/>
              </a:lnSpc>
            </a:pPr>
            <a:r>
              <a:rPr lang="en-US" sz="66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Start Collaborating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62" y="4867113"/>
            <a:ext cx="2708482" cy="16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 result for road to th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The Future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of Rural Healthcare</a:t>
            </a:r>
          </a:p>
        </p:txBody>
      </p:sp>
    </p:spTree>
    <p:extLst>
      <p:ext uri="{BB962C8B-B14F-4D97-AF65-F5344CB8AC3E}">
        <p14:creationId xmlns:p14="http://schemas.microsoft.com/office/powerpoint/2010/main" val="108393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"/>
          <p:cNvSpPr/>
          <p:nvPr/>
        </p:nvSpPr>
        <p:spPr>
          <a:xfrm flipV="1">
            <a:off x="3239731" y="3926646"/>
            <a:ext cx="1260921" cy="1357487"/>
          </a:xfrm>
          <a:prstGeom prst="line">
            <a:avLst/>
          </a:prstGeom>
          <a:ln w="19050">
            <a:solidFill>
              <a:srgbClr val="C4655E"/>
            </a:solidFill>
          </a:ln>
        </p:spPr>
        <p:txBody>
          <a:bodyPr lIns="45718" tIns="45718" rIns="45718" bIns="45718"/>
          <a:lstStyle/>
          <a:p>
            <a:pPr algn="ctr"/>
            <a:endParaRPr sz="280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635" y="0"/>
            <a:ext cx="14159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3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Integration Continuum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- Some Possibilities</a:t>
            </a:r>
          </a:p>
        </p:txBody>
      </p:sp>
      <p:graphicFrame>
        <p:nvGraphicFramePr>
          <p:cNvPr id="7" name="Table"/>
          <p:cNvGraphicFramePr/>
          <p:nvPr>
            <p:extLst>
              <p:ext uri="{D42A27DB-BD31-4B8C-83A1-F6EECF244321}">
                <p14:modId xmlns:p14="http://schemas.microsoft.com/office/powerpoint/2010/main" val="659927552"/>
              </p:ext>
            </p:extLst>
          </p:nvPr>
        </p:nvGraphicFramePr>
        <p:xfrm>
          <a:off x="1243916" y="2463800"/>
          <a:ext cx="10028650" cy="1310640"/>
        </p:xfrm>
        <a:graphic>
          <a:graphicData uri="http://schemas.openxmlformats.org/drawingml/2006/table">
            <a:tbl>
              <a:tblPr/>
              <a:tblGrid>
                <a:gridCol w="2005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5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5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5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57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>
                          <a:solidFill>
                            <a:srgbClr val="5B5D76"/>
                          </a:solidFill>
                          <a:latin typeface="Rockwell" charset="0"/>
                          <a:ea typeface="Rockwell" charset="0"/>
                          <a:cs typeface="Rockwell" charset="0"/>
                        </a:rPr>
                        <a:t>Collaboration / Network Affiliation / Management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olidFill>
                            <a:srgbClr val="5B5D76"/>
                          </a:solidFill>
                          <a:latin typeface="Rockwell" charset="0"/>
                          <a:ea typeface="Rockwell" charset="0"/>
                          <a:cs typeface="Rockwell" charset="0"/>
                        </a:rPr>
                        <a:t>Joint Operating Agreement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>
                          <a:solidFill>
                            <a:srgbClr val="5B5D76"/>
                          </a:solidFill>
                          <a:latin typeface="Rockwell" charset="0"/>
                          <a:ea typeface="Rockwell" charset="0"/>
                          <a:cs typeface="Rockwell" charset="0"/>
                        </a:rPr>
                        <a:t>Capital Partner Joint Venture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olidFill>
                            <a:srgbClr val="5B5D76"/>
                          </a:solidFill>
                          <a:latin typeface="Rockwell" charset="0"/>
                          <a:ea typeface="Rockwell" charset="0"/>
                          <a:cs typeface="Rockwell" charset="0"/>
                        </a:rPr>
                        <a:t>Merger of Equals Joint Venture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>
                          <a:solidFill>
                            <a:srgbClr val="5B5D76"/>
                          </a:solidFill>
                          <a:latin typeface="Rockwell" charset="0"/>
                          <a:ea typeface="Rockwell" charset="0"/>
                          <a:cs typeface="Rockwell" charset="0"/>
                        </a:rPr>
                        <a:t>Full Asset Merger / Acquisition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Arrow"/>
          <p:cNvSpPr/>
          <p:nvPr/>
        </p:nvSpPr>
        <p:spPr>
          <a:xfrm>
            <a:off x="1243916" y="1744926"/>
            <a:ext cx="10376584" cy="840844"/>
          </a:xfrm>
          <a:prstGeom prst="rightArrow">
            <a:avLst>
              <a:gd name="adj1" fmla="val 50000"/>
              <a:gd name="adj2" fmla="val 37024"/>
            </a:avLst>
          </a:prstGeom>
          <a:gradFill flip="none" rotWithShape="1"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CB6F65"/>
              </a:gs>
            </a:gsLst>
            <a:lin ang="10800000" scaled="0"/>
          </a:gra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27432" tIns="27432" rIns="27432" bIns="27432" numCol="1" anchor="ctr">
            <a:noAutofit/>
          </a:bodyPr>
          <a:lstStyle/>
          <a:p>
            <a:pPr algn="ctr">
              <a:defRPr sz="1400" b="1">
                <a:solidFill>
                  <a:schemeClr val="accent3"/>
                </a:solidFill>
              </a:defRPr>
            </a:pPr>
            <a:endParaRPr sz="1400"/>
          </a:p>
        </p:txBody>
      </p:sp>
      <p:sp>
        <p:nvSpPr>
          <p:cNvPr id="10" name="Increasing Level of Integration Between Partners"/>
          <p:cNvSpPr txBox="1"/>
          <p:nvPr/>
        </p:nvSpPr>
        <p:spPr>
          <a:xfrm>
            <a:off x="1430798" y="1982369"/>
            <a:ext cx="9680963" cy="369332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spcBef>
                <a:spcPts val="1300"/>
              </a:spcBef>
              <a:defRPr sz="1400"/>
            </a:lvl1pPr>
          </a:lstStyle>
          <a:p>
            <a:r>
              <a:rPr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Increasing Level of Integration Between Partners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4130" y="3886539"/>
            <a:ext cx="10496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Form follows function</a:t>
            </a:r>
            <a:endParaRPr lang="en-US" sz="4000" b="1" dirty="0">
              <a:solidFill>
                <a:srgbClr val="5B5D76"/>
              </a:solidFill>
              <a:latin typeface="Rockwell" charset="0"/>
              <a:ea typeface="Rockwell" charset="0"/>
              <a:cs typeface="Rockwell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Each structure has advantages and disadvantages.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Start with mission and vision </a:t>
            </a:r>
            <a:r>
              <a:rPr lang="mr-IN" sz="32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–</a:t>
            </a:r>
            <a:r>
              <a:rPr lang="en-US" sz="32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 then explore structure</a:t>
            </a:r>
          </a:p>
        </p:txBody>
      </p:sp>
    </p:spTree>
    <p:extLst>
      <p:ext uri="{BB962C8B-B14F-4D97-AF65-F5344CB8AC3E}">
        <p14:creationId xmlns:p14="http://schemas.microsoft.com/office/powerpoint/2010/main" val="25131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49863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Three Year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Transition Plan</a:t>
            </a:r>
          </a:p>
        </p:txBody>
      </p:sp>
      <p:sp>
        <p:nvSpPr>
          <p:cNvPr id="35" name="Year 1: 2017/2018…"/>
          <p:cNvSpPr txBox="1"/>
          <p:nvPr/>
        </p:nvSpPr>
        <p:spPr>
          <a:xfrm>
            <a:off x="1358900" y="4601768"/>
            <a:ext cx="3987800" cy="1723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Aft>
                <a:spcPts val="600"/>
              </a:spcAft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sz="32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Year 1</a:t>
            </a:r>
            <a:r>
              <a:rPr lang="en-CA" sz="32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CA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Action Plan</a:t>
            </a:r>
          </a:p>
          <a:p>
            <a:pPr algn="ctr">
              <a:spcAft>
                <a:spcPts val="600"/>
              </a:spcAft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&amp;</a:t>
            </a:r>
          </a:p>
          <a:p>
            <a:pPr algn="ctr">
              <a:spcAft>
                <a:spcPts val="600"/>
              </a:spcAft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Year 2 </a:t>
            </a:r>
            <a:r>
              <a:rPr lang="en-CA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Action Plan</a:t>
            </a:r>
            <a:endParaRPr lang="en-CA" sz="2400" dirty="0">
              <a:solidFill>
                <a:srgbClr val="5B5D76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0" name="TMHN Board"/>
          <p:cNvSpPr txBox="1"/>
          <p:nvPr/>
        </p:nvSpPr>
        <p:spPr>
          <a:xfrm>
            <a:off x="1964538" y="1786042"/>
            <a:ext cx="277652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TMHN Board</a:t>
            </a:r>
          </a:p>
        </p:txBody>
      </p:sp>
      <p:sp>
        <p:nvSpPr>
          <p:cNvPr id="52" name="CEO Council…"/>
          <p:cNvSpPr txBox="1"/>
          <p:nvPr/>
        </p:nvSpPr>
        <p:spPr>
          <a:xfrm>
            <a:off x="1482739" y="2916906"/>
            <a:ext cx="374012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CEO Council</a:t>
            </a:r>
          </a:p>
          <a:p>
            <a:pPr algn="ct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(includes COO’s)</a:t>
            </a:r>
          </a:p>
        </p:txBody>
      </p:sp>
      <p:sp>
        <p:nvSpPr>
          <p:cNvPr id="53" name="Line"/>
          <p:cNvSpPr/>
          <p:nvPr/>
        </p:nvSpPr>
        <p:spPr>
          <a:xfrm flipV="1">
            <a:off x="3352800" y="2466546"/>
            <a:ext cx="0" cy="450360"/>
          </a:xfrm>
          <a:prstGeom prst="line">
            <a:avLst/>
          </a:prstGeom>
          <a:ln w="53975">
            <a:solidFill>
              <a:srgbClr val="C4655E"/>
            </a:solidFill>
            <a:headEnd type="triangle"/>
            <a:tailEnd type="none"/>
          </a:ln>
        </p:spPr>
        <p:txBody>
          <a:bodyPr lIns="45718" tIns="45718" rIns="45718" bIns="45718"/>
          <a:lstStyle/>
          <a:p>
            <a:pPr algn="ctr"/>
            <a:endParaRPr sz="280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4" name="Line"/>
          <p:cNvSpPr/>
          <p:nvPr/>
        </p:nvSpPr>
        <p:spPr>
          <a:xfrm flipV="1">
            <a:off x="3352800" y="4117231"/>
            <a:ext cx="0" cy="450360"/>
          </a:xfrm>
          <a:prstGeom prst="line">
            <a:avLst/>
          </a:prstGeom>
          <a:ln w="53975">
            <a:solidFill>
              <a:srgbClr val="C4655E"/>
            </a:solidFill>
            <a:headEnd type="triangle"/>
            <a:tailEnd type="none"/>
          </a:ln>
        </p:spPr>
        <p:txBody>
          <a:bodyPr lIns="45718" tIns="45718" rIns="45718" bIns="45718"/>
          <a:lstStyle/>
          <a:p>
            <a:pPr algn="ctr"/>
            <a:endParaRPr sz="280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5" name="Year 1: 2017/2018…"/>
          <p:cNvSpPr txBox="1"/>
          <p:nvPr/>
        </p:nvSpPr>
        <p:spPr>
          <a:xfrm>
            <a:off x="6085229" y="4178018"/>
            <a:ext cx="5091816" cy="115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Aft>
                <a:spcPts val="600"/>
              </a:spcAft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Year 3</a:t>
            </a:r>
          </a:p>
          <a:p>
            <a:pPr algn="ctr">
              <a:spcAft>
                <a:spcPts val="600"/>
              </a:spcAft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FULLY OPERATIONAL</a:t>
            </a:r>
            <a:endParaRPr lang="en-CA" sz="2400" dirty="0">
              <a:solidFill>
                <a:srgbClr val="5B5D76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6" name="TMHN Board"/>
          <p:cNvSpPr txBox="1"/>
          <p:nvPr/>
        </p:nvSpPr>
        <p:spPr>
          <a:xfrm>
            <a:off x="7242875" y="1786042"/>
            <a:ext cx="277652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TMHN Board</a:t>
            </a:r>
          </a:p>
        </p:txBody>
      </p:sp>
      <p:sp>
        <p:nvSpPr>
          <p:cNvPr id="57" name="CEO Council…"/>
          <p:cNvSpPr txBox="1"/>
          <p:nvPr/>
        </p:nvSpPr>
        <p:spPr>
          <a:xfrm>
            <a:off x="7358676" y="2916906"/>
            <a:ext cx="254492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TMHN </a:t>
            </a:r>
            <a:r>
              <a:rPr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CEO</a:t>
            </a:r>
          </a:p>
        </p:txBody>
      </p:sp>
      <p:sp>
        <p:nvSpPr>
          <p:cNvPr id="58" name="Line"/>
          <p:cNvSpPr/>
          <p:nvPr/>
        </p:nvSpPr>
        <p:spPr>
          <a:xfrm flipV="1">
            <a:off x="8622136" y="2466546"/>
            <a:ext cx="0" cy="450360"/>
          </a:xfrm>
          <a:prstGeom prst="line">
            <a:avLst/>
          </a:prstGeom>
          <a:ln w="53975">
            <a:solidFill>
              <a:srgbClr val="C4655E"/>
            </a:solidFill>
            <a:headEnd type="triangle"/>
            <a:tailEnd type="none"/>
          </a:ln>
        </p:spPr>
        <p:txBody>
          <a:bodyPr lIns="45718" tIns="45718" rIns="45718" bIns="45718"/>
          <a:lstStyle/>
          <a:p>
            <a:pPr algn="ctr"/>
            <a:endParaRPr sz="280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9" name="Line"/>
          <p:cNvSpPr/>
          <p:nvPr/>
        </p:nvSpPr>
        <p:spPr>
          <a:xfrm flipV="1">
            <a:off x="8622136" y="3660031"/>
            <a:ext cx="0" cy="450360"/>
          </a:xfrm>
          <a:prstGeom prst="line">
            <a:avLst/>
          </a:prstGeom>
          <a:ln w="53975">
            <a:solidFill>
              <a:srgbClr val="C4655E"/>
            </a:solidFill>
            <a:headEnd type="triangle"/>
            <a:tailEnd type="none"/>
          </a:ln>
        </p:spPr>
        <p:txBody>
          <a:bodyPr lIns="45718" tIns="45718" rIns="45718" bIns="45718"/>
          <a:lstStyle/>
          <a:p>
            <a:pPr algn="ctr"/>
            <a:endParaRPr sz="280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948"/>
            <a:ext cx="12249863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Possible Shared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Services/Needs</a:t>
            </a:r>
          </a:p>
        </p:txBody>
      </p:sp>
      <p:sp>
        <p:nvSpPr>
          <p:cNvPr id="36" name="Year 2: 2018/2019…"/>
          <p:cNvSpPr txBox="1"/>
          <p:nvPr/>
        </p:nvSpPr>
        <p:spPr>
          <a:xfrm>
            <a:off x="1313114" y="1985365"/>
            <a:ext cx="4925915" cy="484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Human resources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Purchasing/AP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Staff education/orientation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Quality improvement 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Risk Management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Infection Control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Survey compliance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Emergency management training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Maintenance Support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7" name="Year 2: 2018/2019…"/>
          <p:cNvSpPr txBox="1"/>
          <p:nvPr/>
        </p:nvSpPr>
        <p:spPr>
          <a:xfrm>
            <a:off x="6098981" y="1985365"/>
            <a:ext cx="5991539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Insurance contracting and credentialing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Contract maintenance for biomed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UR/discharge planning 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Registered Dietician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EVS/food service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EMS coverage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Physician coverage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EMR system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Billing/Coding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824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lessons lear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0"/>
            <a:ext cx="1456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Lessons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Learned</a:t>
            </a:r>
          </a:p>
        </p:txBody>
      </p:sp>
    </p:spTree>
    <p:extLst>
      <p:ext uri="{BB962C8B-B14F-4D97-AF65-F5344CB8AC3E}">
        <p14:creationId xmlns:p14="http://schemas.microsoft.com/office/powerpoint/2010/main" val="91576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ge result for pit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852" y="1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Pitfalls &amp; 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Banana Peels</a:t>
            </a:r>
          </a:p>
        </p:txBody>
      </p:sp>
    </p:spTree>
    <p:extLst>
      <p:ext uri="{BB962C8B-B14F-4D97-AF65-F5344CB8AC3E}">
        <p14:creationId xmlns:p14="http://schemas.microsoft.com/office/powerpoint/2010/main" val="118837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ge result for get star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00" y="0"/>
            <a:ext cx="13875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How To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Get Started</a:t>
            </a:r>
          </a:p>
        </p:txBody>
      </p:sp>
    </p:spTree>
    <p:extLst>
      <p:ext uri="{BB962C8B-B14F-4D97-AF65-F5344CB8AC3E}">
        <p14:creationId xmlns:p14="http://schemas.microsoft.com/office/powerpoint/2010/main" val="159209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948"/>
            <a:ext cx="12249863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Two Most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Important Questions</a:t>
            </a:r>
          </a:p>
        </p:txBody>
      </p:sp>
      <p:sp>
        <p:nvSpPr>
          <p:cNvPr id="36" name="Year 2: 2018/2019…"/>
          <p:cNvSpPr txBox="1"/>
          <p:nvPr/>
        </p:nvSpPr>
        <p:spPr>
          <a:xfrm>
            <a:off x="1206500" y="2451370"/>
            <a:ext cx="10299700" cy="1985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CA" sz="36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Is it your job to try to keep your hospital open? </a:t>
            </a:r>
          </a:p>
          <a:p>
            <a:pPr marL="0" lvl="1">
              <a:spcAft>
                <a:spcPts val="1800"/>
              </a:spcAft>
            </a:pPr>
            <a:r>
              <a:rPr lang="en-CA"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Or is it your job to provide the best possible healthcare to the community you serve?</a:t>
            </a:r>
            <a:endParaRPr lang="en-US" sz="3600" dirty="0">
              <a:solidFill>
                <a:srgbClr val="5B5D76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6463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387" y="1845635"/>
            <a:ext cx="69784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Fran </a:t>
            </a:r>
            <a:r>
              <a:rPr lang="en-US" sz="3200" b="1" dirty="0" err="1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McCown</a:t>
            </a:r>
            <a:endParaRPr lang="en-US" sz="3200" b="1" dirty="0">
              <a:solidFill>
                <a:srgbClr val="5B5D76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2800" dirty="0" err="1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fmccown@hmhhealth.org</a:t>
            </a: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</a:p>
          <a:p>
            <a:pPr marL="457200" indent="-457200">
              <a:lnSpc>
                <a:spcPts val="444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(940) 864-2621</a:t>
            </a:r>
          </a:p>
          <a:p>
            <a:pPr>
              <a:lnSpc>
                <a:spcPts val="4440"/>
              </a:lnSpc>
            </a:pPr>
            <a:r>
              <a:rPr lang="en-US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David Ashworth: 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dcashworth5315@gmail.com  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(214) 417-3871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8280" y="180043"/>
            <a:ext cx="6425473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Contact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8694" y="1845635"/>
            <a:ext cx="69784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Bill </a:t>
            </a:r>
            <a:r>
              <a:rPr lang="en-US" sz="3200" b="1" dirty="0" err="1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Haire</a:t>
            </a:r>
            <a:r>
              <a:rPr lang="en-US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billhaire60@yahoo.com</a:t>
            </a:r>
          </a:p>
          <a:p>
            <a:pPr marL="457200" indent="-457200">
              <a:lnSpc>
                <a:spcPts val="444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(540) 336-6748</a:t>
            </a:r>
          </a:p>
          <a:p>
            <a:pPr>
              <a:lnSpc>
                <a:spcPts val="4440"/>
              </a:lnSpc>
            </a:pPr>
            <a:r>
              <a:rPr lang="en-US" sz="3200" b="1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Brant Couch: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2800" dirty="0" err="1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brantc@healthsure.com</a:t>
            </a: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  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(512) 292-3315</a:t>
            </a:r>
          </a:p>
        </p:txBody>
      </p:sp>
    </p:spTree>
    <p:extLst>
      <p:ext uri="{BB962C8B-B14F-4D97-AF65-F5344CB8AC3E}">
        <p14:creationId xmlns:p14="http://schemas.microsoft.com/office/powerpoint/2010/main" val="63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6463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8280" y="241320"/>
            <a:ext cx="6425473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ENTER TO WIN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69B5F3-FA37-4D5B-800E-53128C73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634" y="2134061"/>
            <a:ext cx="1973179" cy="4204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2C22D4-A58A-4234-9FF5-67E7893E4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86" y="1540234"/>
            <a:ext cx="4365354" cy="4365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7633C7-5562-4BD0-9D2B-644DFCC18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636" y="2475985"/>
            <a:ext cx="3396912" cy="20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50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5605"/>
            <a:ext cx="57912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17966" y="-1544320"/>
            <a:ext cx="10245634" cy="416560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0500" y="2693767"/>
            <a:ext cx="551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4655E"/>
                </a:solidFill>
                <a:latin typeface="Rockwell Condensed" charset="0"/>
                <a:ea typeface="Rockwell Condensed" charset="0"/>
                <a:cs typeface="Rockwell Condensed" charset="0"/>
              </a:rPr>
              <a:t>The Future of Rural Healthcare:</a:t>
            </a:r>
          </a:p>
          <a:p>
            <a:r>
              <a:rPr lang="en-US" sz="3200" b="1" i="1" dirty="0">
                <a:solidFill>
                  <a:srgbClr val="C4655E"/>
                </a:solidFill>
                <a:latin typeface="Rockwell Condensed" charset="0"/>
                <a:ea typeface="Rockwell Condensed" charset="0"/>
                <a:cs typeface="Rockwell Condensed" charset="0"/>
              </a:rPr>
              <a:t>An Expert Panel Discussion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0500" y="345307"/>
            <a:ext cx="64254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66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Stop Competing</a:t>
            </a:r>
          </a:p>
          <a:p>
            <a:pPr>
              <a:lnSpc>
                <a:spcPts val="6600"/>
              </a:lnSpc>
            </a:pPr>
            <a:r>
              <a:rPr lang="en-US" sz="66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Start Collaborating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62" y="4867113"/>
            <a:ext cx="2708482" cy="16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ACE369-4E48-4C4E-A9F7-A5DF58F19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10" y="-1189593"/>
            <a:ext cx="12276221" cy="9237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454" y="406272"/>
            <a:ext cx="10852484" cy="74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6000" dirty="0">
                <a:solidFill>
                  <a:schemeClr val="bg1"/>
                </a:solidFill>
                <a:latin typeface="Rockwell Condensed" charset="0"/>
                <a:ea typeface="Rockwell Condensed" charset="0"/>
                <a:cs typeface="Rockwell Condensed" charset="0"/>
              </a:rPr>
              <a:t>Community Hospital Insurance Coalition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BBEA56-AD1F-4847-B11D-4C8906B1EB8B}"/>
              </a:ext>
            </a:extLst>
          </p:cNvPr>
          <p:cNvSpPr txBox="1"/>
          <p:nvPr/>
        </p:nvSpPr>
        <p:spPr>
          <a:xfrm>
            <a:off x="1818488" y="3068645"/>
            <a:ext cx="8555025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800" dirty="0">
                <a:solidFill>
                  <a:schemeClr val="bg1"/>
                </a:solidFill>
                <a:latin typeface="Rockwell Condensed" charset="0"/>
                <a:ea typeface="Rockwell Condensed" charset="0"/>
                <a:cs typeface="Rockwell Condensed" charset="0"/>
              </a:rPr>
              <a:t>NEXT LEVEL BUYING POWER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B001F8-00AF-4056-BA5F-F169F5B13C6B}"/>
              </a:ext>
            </a:extLst>
          </p:cNvPr>
          <p:cNvSpPr/>
          <p:nvPr/>
        </p:nvSpPr>
        <p:spPr>
          <a:xfrm>
            <a:off x="50132" y="48127"/>
            <a:ext cx="12091737" cy="676174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C7CEDA-D606-427C-95D5-2E9B8255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713" y="5133390"/>
            <a:ext cx="25727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2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6463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9530" y="1884293"/>
            <a:ext cx="10280469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200" dirty="0">
                <a:solidFill>
                  <a:srgbClr val="5B5D76"/>
                </a:solidFill>
                <a:latin typeface="Cambria" charset="0"/>
                <a:ea typeface="Cambria" charset="0"/>
                <a:cs typeface="Cambria" charset="0"/>
              </a:rPr>
              <a:t>THE PANEL</a:t>
            </a:r>
            <a:endParaRPr lang="en-US" sz="3200" dirty="0">
              <a:solidFill>
                <a:srgbClr val="C4655E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Fran </a:t>
            </a:r>
            <a:r>
              <a:rPr lang="en-US" sz="3200" dirty="0" err="1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McCown</a:t>
            </a:r>
            <a:r>
              <a:rPr lang="en-US" sz="3200" dirty="0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, CEO, Haskell County Hospital District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David Ashworth, Founding Member, LRC Advisors  </a:t>
            </a:r>
          </a:p>
          <a:p>
            <a:pPr marL="457200" indent="-457200">
              <a:lnSpc>
                <a:spcPts val="444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Bill </a:t>
            </a:r>
            <a:r>
              <a:rPr lang="en-US" sz="3200" dirty="0" err="1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Haire</a:t>
            </a:r>
            <a:r>
              <a:rPr lang="en-US" sz="3200" dirty="0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, Founding Member, LRC Advisors</a:t>
            </a:r>
          </a:p>
          <a:p>
            <a:endParaRPr lang="en-US" sz="3200" dirty="0">
              <a:solidFill>
                <a:srgbClr val="C4655E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3200" dirty="0">
                <a:solidFill>
                  <a:srgbClr val="5B5D76"/>
                </a:solidFill>
                <a:latin typeface="Cambria" charset="0"/>
                <a:ea typeface="Cambria" charset="0"/>
                <a:cs typeface="Cambria" charset="0"/>
              </a:rPr>
              <a:t>MODERATOR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C4655E"/>
                </a:solidFill>
                <a:latin typeface="Cambria" charset="0"/>
                <a:ea typeface="Cambria" charset="0"/>
                <a:cs typeface="Cambria" charset="0"/>
              </a:rPr>
              <a:t>Brant Couch, CIC, CPA, President HealthSure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8280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Stop Competing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Start Collaborating</a:t>
            </a:r>
          </a:p>
        </p:txBody>
      </p:sp>
    </p:spTree>
    <p:extLst>
      <p:ext uri="{BB962C8B-B14F-4D97-AF65-F5344CB8AC3E}">
        <p14:creationId xmlns:p14="http://schemas.microsoft.com/office/powerpoint/2010/main" val="186320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ge result for rural hospi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77"/>
            <a:ext cx="12190976" cy="89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1936">
            <a:off x="1356852" y="904567"/>
            <a:ext cx="511278" cy="3028336"/>
          </a:xfrm>
          <a:prstGeom prst="rect">
            <a:avLst/>
          </a:prstGeom>
          <a:solidFill>
            <a:srgbClr val="31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1936">
            <a:off x="1803514" y="1896831"/>
            <a:ext cx="5304057" cy="2254787"/>
          </a:xfrm>
          <a:prstGeom prst="rect">
            <a:avLst/>
          </a:prstGeom>
          <a:solidFill>
            <a:srgbClr val="31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692755">
            <a:off x="1666165" y="1462203"/>
            <a:ext cx="5622303" cy="2377023"/>
          </a:xfrm>
          <a:prstGeom prst="rect">
            <a:avLst/>
          </a:prstGeom>
          <a:solidFill>
            <a:srgbClr val="31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56105">
            <a:off x="6880783" y="2033049"/>
            <a:ext cx="511278" cy="2293911"/>
          </a:xfrm>
          <a:prstGeom prst="rect">
            <a:avLst/>
          </a:prstGeom>
          <a:solidFill>
            <a:srgbClr val="31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mage result for open for busine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43" y="4312870"/>
            <a:ext cx="1827754" cy="16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26291" y="2073293"/>
            <a:ext cx="511278" cy="2293911"/>
          </a:xfrm>
          <a:prstGeom prst="rect">
            <a:avLst/>
          </a:prstGeom>
          <a:solidFill>
            <a:srgbClr val="31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470090">
            <a:off x="1543047" y="1851733"/>
            <a:ext cx="651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LAS</a:t>
            </a:r>
            <a:r>
              <a:rPr lang="en-US" sz="5200" dirty="0">
                <a:solidFill>
                  <a:schemeClr val="bg1"/>
                </a:solidFill>
              </a:rPr>
              <a:t>T MAN </a:t>
            </a:r>
            <a:r>
              <a:rPr lang="en-US" sz="5000" dirty="0">
                <a:solidFill>
                  <a:schemeClr val="bg1"/>
                </a:solidFill>
              </a:rPr>
              <a:t>ST</a:t>
            </a:r>
            <a:r>
              <a:rPr lang="en-US" sz="4800" dirty="0">
                <a:solidFill>
                  <a:schemeClr val="bg1"/>
                </a:solidFill>
              </a:rPr>
              <a:t>AN</a:t>
            </a:r>
            <a:r>
              <a:rPr lang="en-US" sz="4600" dirty="0">
                <a:solidFill>
                  <a:schemeClr val="bg1"/>
                </a:solidFill>
              </a:rPr>
              <a:t>DI</a:t>
            </a:r>
            <a:r>
              <a:rPr lang="en-US" sz="4400" dirty="0">
                <a:solidFill>
                  <a:schemeClr val="bg1"/>
                </a:solidFill>
              </a:rPr>
              <a:t>NG </a:t>
            </a:r>
            <a:r>
              <a:rPr lang="en-US" sz="5400" dirty="0">
                <a:solidFill>
                  <a:schemeClr val="bg1"/>
                </a:solidFill>
              </a:rPr>
              <a:t>MEM</a:t>
            </a:r>
            <a:r>
              <a:rPr lang="en-US" sz="5200" dirty="0">
                <a:solidFill>
                  <a:schemeClr val="bg1"/>
                </a:solidFill>
              </a:rPr>
              <a:t>ORIA</a:t>
            </a:r>
            <a:r>
              <a:rPr lang="en-US" sz="5000" dirty="0">
                <a:solidFill>
                  <a:schemeClr val="bg1"/>
                </a:solidFill>
              </a:rPr>
              <a:t>L HO</a:t>
            </a:r>
            <a:r>
              <a:rPr lang="en-US" sz="4800" dirty="0">
                <a:solidFill>
                  <a:schemeClr val="bg1"/>
                </a:solidFill>
              </a:rPr>
              <a:t>S</a:t>
            </a:r>
            <a:r>
              <a:rPr lang="en-US" sz="4600" dirty="0">
                <a:solidFill>
                  <a:schemeClr val="bg1"/>
                </a:solidFill>
              </a:rPr>
              <a:t>PIT</a:t>
            </a:r>
            <a:r>
              <a:rPr lang="en-US" sz="4400" dirty="0">
                <a:solidFill>
                  <a:schemeClr val="bg1"/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89398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collab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" y="0"/>
            <a:ext cx="12100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Redefining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3971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6463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9530" y="1884293"/>
            <a:ext cx="10280469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  <a:spcAft>
                <a:spcPts val="1200"/>
              </a:spcAft>
            </a:pPr>
            <a:r>
              <a:rPr lang="en-US" sz="4000" b="1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Vision</a:t>
            </a:r>
          </a:p>
          <a:p>
            <a:pPr>
              <a:lnSpc>
                <a:spcPts val="4440"/>
              </a:lnSpc>
            </a:pPr>
            <a:r>
              <a:rPr lang="en-US" sz="36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To provide and maintain the highest and most sustainable level of primary care for the communities served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8280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Where It 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All Started</a:t>
            </a:r>
          </a:p>
        </p:txBody>
      </p:sp>
    </p:spTree>
    <p:extLst>
      <p:ext uri="{BB962C8B-B14F-4D97-AF65-F5344CB8AC3E}">
        <p14:creationId xmlns:p14="http://schemas.microsoft.com/office/powerpoint/2010/main" val="6405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7" y="5262880"/>
            <a:ext cx="1712033" cy="10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6463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9530" y="1744593"/>
            <a:ext cx="1049637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A regional approach integrating and coordinating networks of care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Promotes access to appropriate levels of quality health care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Improves clinical, operational and financial performance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Promotes innovation and sustainability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Helps avoid unnecessary duplication of resources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Promotes economies of scale</a:t>
            </a:r>
            <a:endParaRPr lang="en-US" sz="2800" dirty="0">
              <a:solidFill>
                <a:srgbClr val="C4655E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91" y="5538651"/>
            <a:ext cx="1565009" cy="96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8280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Our Vision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Defined</a:t>
            </a:r>
          </a:p>
        </p:txBody>
      </p:sp>
    </p:spTree>
    <p:extLst>
      <p:ext uri="{BB962C8B-B14F-4D97-AF65-F5344CB8AC3E}">
        <p14:creationId xmlns:p14="http://schemas.microsoft.com/office/powerpoint/2010/main" val="175462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706"/>
            <a:ext cx="12249863" cy="6858000"/>
          </a:xfrm>
          <a:prstGeom prst="rect">
            <a:avLst/>
          </a:prstGeom>
          <a:solidFill>
            <a:srgbClr val="EC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5B5D76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9604" y="-975360"/>
            <a:ext cx="8538754" cy="2712720"/>
          </a:xfrm>
          <a:prstGeom prst="ellipse">
            <a:avLst/>
          </a:prstGeom>
          <a:solidFill>
            <a:srgbClr val="CB6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1421" y="180043"/>
            <a:ext cx="6425473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Our 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rgbClr val="5B5D76"/>
                </a:solidFill>
                <a:latin typeface="Rockwell Condensed" charset="0"/>
                <a:ea typeface="Rockwell Condensed" charset="0"/>
                <a:cs typeface="Rockwell Condensed" charset="0"/>
              </a:rPr>
              <a:t>Goals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0100" y="1750927"/>
            <a:ext cx="1111249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5B5D76"/>
              </a:buClr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Material change versus minor incremental change</a:t>
            </a:r>
          </a:p>
          <a:p>
            <a:pPr marL="457200" indent="-457200">
              <a:spcAft>
                <a:spcPts val="600"/>
              </a:spcAft>
              <a:buClr>
                <a:srgbClr val="5B5D76"/>
              </a:buClr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Increases revenue growth and cost reduction opportunities </a:t>
            </a:r>
          </a:p>
          <a:p>
            <a:pPr marL="457200" indent="-457200">
              <a:spcAft>
                <a:spcPts val="600"/>
              </a:spcAft>
              <a:buClr>
                <a:srgbClr val="5B5D76"/>
              </a:buClr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Stabilizes recruitment and retention of medical and hospital staff</a:t>
            </a:r>
          </a:p>
          <a:p>
            <a:pPr marL="457200" indent="-457200">
              <a:spcAft>
                <a:spcPts val="600"/>
              </a:spcAft>
              <a:buClr>
                <a:srgbClr val="5B5D76"/>
              </a:buClr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Scalable platform for future opportunities and challenges </a:t>
            </a:r>
          </a:p>
          <a:p>
            <a:pPr marL="457200" indent="-457200">
              <a:buClr>
                <a:srgbClr val="5B5D76"/>
              </a:buClr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5B5D76"/>
                </a:solidFill>
                <a:latin typeface="Rockwell" charset="0"/>
                <a:ea typeface="Rockwell" charset="0"/>
                <a:cs typeface="Rockwell" charset="0"/>
              </a:rPr>
              <a:t>Legal structure for:</a:t>
            </a:r>
          </a:p>
          <a:p>
            <a:pPr marL="1085850" lvl="2" indent="-457200"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Antitrust protection</a:t>
            </a:r>
          </a:p>
          <a:p>
            <a:pPr marL="1085850" lvl="2" indent="-457200"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Service coordination</a:t>
            </a:r>
          </a:p>
          <a:p>
            <a:pPr marL="1085850" lvl="2" indent="-457200"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Service consolidation</a:t>
            </a:r>
          </a:p>
          <a:p>
            <a:pPr marL="1085850" lvl="2" indent="-457200">
              <a:spcAft>
                <a:spcPts val="600"/>
              </a:spcAft>
              <a:buSzPct val="100000"/>
              <a:buFont typeface="Arial" charset="0"/>
              <a:buChar char="•"/>
              <a:defRPr sz="1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srgbClr val="C4655E"/>
                </a:solidFill>
                <a:latin typeface="Rockwell" charset="0"/>
                <a:ea typeface="Rockwell" charset="0"/>
                <a:cs typeface="Rockwell" charset="0"/>
              </a:rPr>
              <a:t>Payer contracting </a:t>
            </a:r>
          </a:p>
        </p:txBody>
      </p:sp>
    </p:spTree>
    <p:extLst>
      <p:ext uri="{BB962C8B-B14F-4D97-AF65-F5344CB8AC3E}">
        <p14:creationId xmlns:p14="http://schemas.microsoft.com/office/powerpoint/2010/main" val="146419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F33C2136B0A46A9AD24CC6A2E2671" ma:contentTypeVersion="0" ma:contentTypeDescription="Create a new document." ma:contentTypeScope="" ma:versionID="3b0c58c3483d57c50d8ebcd4d84c43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5CCD6-3EE9-47BD-8D58-EBBC730ED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3F483-3EF2-45BD-BE08-6741028C623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8B5696-4079-416F-B54C-C83029559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459</Words>
  <Application>Microsoft Macintosh PowerPoint</Application>
  <PresentationFormat>Widescreen</PresentationFormat>
  <Paragraphs>123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Cambria</vt:lpstr>
      <vt:lpstr>Chalkduster</vt:lpstr>
      <vt:lpstr>Mangal</vt:lpstr>
      <vt:lpstr>Rockwell</vt:lpstr>
      <vt:lpstr>Rockwell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Verstraete</dc:creator>
  <cp:lastModifiedBy>Curtis Verstraete</cp:lastModifiedBy>
  <cp:revision>41</cp:revision>
  <dcterms:created xsi:type="dcterms:W3CDTF">2018-03-19T19:35:17Z</dcterms:created>
  <dcterms:modified xsi:type="dcterms:W3CDTF">2018-04-16T19:33:56Z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0x010100C60F33C2136B0A46A9AD24CC6A2E2671</vt:lpwstr>
  </property>
</Properties>
</file>